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9" r:id="rId5"/>
    <p:sldId id="270" r:id="rId6"/>
    <p:sldId id="273" r:id="rId7"/>
    <p:sldId id="268" r:id="rId8"/>
  </p:sldIdLst>
  <p:sldSz cx="9144000" cy="5715000" type="screen16x10"/>
  <p:notesSz cx="6858000" cy="9144000"/>
  <p:defaultTextStyle>
    <a:defPPr>
      <a:defRPr lang="ru-RU"/>
    </a:defPPr>
    <a:lvl1pPr marL="0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5533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51066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26599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02132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77666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53199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28732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04265" algn="l" defTabSz="7510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9F34"/>
    <a:srgbClr val="297083"/>
    <a:srgbClr val="EAF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314" y="-306"/>
      </p:cViewPr>
      <p:guideLst>
        <p:guide orient="horz" pos="180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6EB87-5BA0-4831-81BF-576E351EEBE0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AAF3C-A410-48A0-B2CB-8A9C0454BD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867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C0D21-128C-498C-8223-2CB2B46F78E2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2E5AF-A4CD-47B4-AAB4-BA0D42CB0B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978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5533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51066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26599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02132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77666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53199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28732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04265" algn="l" defTabSz="75106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2E5AF-A4CD-47B4-AAB4-BA0D42CB0BC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 userDrawn="1"/>
        </p:nvSpPr>
        <p:spPr>
          <a:xfrm rot="16200000">
            <a:off x="8278138" y="4849139"/>
            <a:ext cx="817273" cy="914451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775355"/>
            <a:ext cx="7772400" cy="1225021"/>
          </a:xfrm>
        </p:spPr>
        <p:txBody>
          <a:bodyPr>
            <a:normAutofit/>
          </a:bodyPr>
          <a:lstStyle>
            <a:lvl1pPr>
              <a:defRPr sz="33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3" y="4057636"/>
            <a:ext cx="6400800" cy="1040453"/>
          </a:xfrm>
        </p:spPr>
        <p:txBody>
          <a:bodyPr>
            <a:normAutofit/>
          </a:bodyPr>
          <a:lstStyle>
            <a:lvl1pPr marL="0" indent="0" algn="l">
              <a:buNone/>
              <a:defRPr sz="13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75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1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26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02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77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53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2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0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8413-3241-4664-A77D-5172B58DE57F}" type="datetime1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8" y="5197763"/>
            <a:ext cx="370385" cy="403469"/>
          </a:xfrm>
        </p:spPr>
        <p:txBody>
          <a:bodyPr/>
          <a:lstStyle>
            <a:lvl1pPr>
              <a:defRPr sz="130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964489" y="2"/>
            <a:ext cx="179512" cy="50777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pic>
        <p:nvPicPr>
          <p:cNvPr id="12" name="Picture 2" descr="ÐÐ°ÑÑÐ¸Ð½ÐºÐ¸ Ð¿Ð¾ Ð·Ð°Ð¿ÑÐ¾ÑÑ Ð³ÐµÑÐ± ÑÑÐ°ÑÐ¸ÑÑÐ¸ÐºÐ¸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2835" y="97193"/>
            <a:ext cx="921302" cy="96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9"/>
          <p:cNvSpPr txBox="1">
            <a:spLocks noChangeArrowheads="1"/>
          </p:cNvSpPr>
          <p:nvPr userDrawn="1"/>
        </p:nvSpPr>
        <p:spPr bwMode="auto">
          <a:xfrm>
            <a:off x="3089232" y="228637"/>
            <a:ext cx="4683496" cy="7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5106" tIns="37553" rIns="75106" bIns="37553">
            <a:spAutoFit/>
          </a:bodyPr>
          <a:lstStyle/>
          <a:p>
            <a:pPr algn="r"/>
            <a:r>
              <a:rPr lang="ru-RU" dirty="0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r"/>
            <a:r>
              <a:rPr lang="ru-RU" dirty="0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r"/>
            <a:r>
              <a:rPr lang="ru-RU" dirty="0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EE22-3539-4CDE-9A15-D20F81268B0A}" type="datetime1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Территориальный орган Федеральной службы государственной статистики по Республике Саха(Якутия)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2" y="228867"/>
            <a:ext cx="2057400" cy="487627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28867"/>
            <a:ext cx="6019800" cy="48762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9DE2-0FAA-4F47-9135-87DF496A3723}" type="datetime1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Территориальный орган Федеральной службы государственной статистики по Республике Саха(Якутия)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ый треугольник 7"/>
          <p:cNvSpPr/>
          <p:nvPr userDrawn="1"/>
        </p:nvSpPr>
        <p:spPr>
          <a:xfrm rot="16200000">
            <a:off x="8339098" y="4910098"/>
            <a:ext cx="817273" cy="792533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73" y="514383"/>
            <a:ext cx="7797552" cy="420047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D056-326E-43FE-8256-A21576A01251}" type="datetime1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51984" y="5305772"/>
            <a:ext cx="3392016" cy="304271"/>
          </a:xfrm>
        </p:spPr>
        <p:txBody>
          <a:bodyPr/>
          <a:lstStyle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8" y="5197763"/>
            <a:ext cx="370385" cy="403469"/>
          </a:xfrm>
        </p:spPr>
        <p:txBody>
          <a:bodyPr/>
          <a:lstStyle>
            <a:lvl1pPr>
              <a:defRPr sz="13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9036497" y="2"/>
            <a:ext cx="107504" cy="50777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547665" y="0"/>
            <a:ext cx="7488832" cy="971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pic>
        <p:nvPicPr>
          <p:cNvPr id="10" name="Picture 2" descr="ÐÐ°ÑÑÐ¸Ð½ÐºÐ¸ Ð¿Ð¾ Ð·Ð°Ð¿ÑÐ¾ÑÑ Ð³ÐµÑÐ± ÑÑÐ°ÑÐ¸ÑÑÐ¸ÐºÐ¸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161756"/>
            <a:ext cx="432048" cy="49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ый треугольник 11"/>
          <p:cNvSpPr/>
          <p:nvPr userDrawn="1"/>
        </p:nvSpPr>
        <p:spPr>
          <a:xfrm rot="13583529">
            <a:off x="-541935" y="230756"/>
            <a:ext cx="1083870" cy="1041938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672420"/>
            <a:ext cx="7772400" cy="1135062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422261"/>
            <a:ext cx="7772400" cy="1250156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755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510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2659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5021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7766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5319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6287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300426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EACD-E853-454A-958C-589E5FCEE04B}" type="datetime1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Территориальный орган Федеральной службы государственной статистики по Республике Саха(Якутия)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333503"/>
            <a:ext cx="4038600" cy="377163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3F5C-385B-45F1-A4BB-72783FB38846}" type="datetime1">
              <a:rPr lang="ru-RU" smtClean="0"/>
              <a:pPr/>
              <a:t>02.03.2023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547665" y="0"/>
            <a:ext cx="7488832" cy="971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9036497" y="2"/>
            <a:ext cx="107504" cy="50777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 userDrawn="1"/>
        </p:nvSpPr>
        <p:spPr>
          <a:xfrm rot="16200000">
            <a:off x="8339098" y="4910098"/>
            <a:ext cx="817273" cy="792533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486388" y="5314916"/>
            <a:ext cx="3392016" cy="304271"/>
          </a:xfrm>
        </p:spPr>
        <p:txBody>
          <a:bodyPr/>
          <a:lstStyle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pic>
        <p:nvPicPr>
          <p:cNvPr id="14" name="Picture 2" descr="ÐÐ°ÑÑÐ¸Ð½ÐºÐ¸ Ð¿Ð¾ Ð·Ð°Ð¿ÑÐ¾ÑÑ Ð³ÐµÑÐ± ÑÑÐ°ÑÐ¸ÑÑÐ¸ÐºÐ¸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15" y="5143469"/>
            <a:ext cx="432048" cy="49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8" y="5197763"/>
            <a:ext cx="370385" cy="403469"/>
          </a:xfrm>
        </p:spPr>
        <p:txBody>
          <a:bodyPr/>
          <a:lstStyle>
            <a:lvl1pPr>
              <a:defRPr sz="13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ый треугольник 15"/>
          <p:cNvSpPr/>
          <p:nvPr userDrawn="1"/>
        </p:nvSpPr>
        <p:spPr>
          <a:xfrm rot="13583529">
            <a:off x="-541935" y="230756"/>
            <a:ext cx="1083870" cy="1041938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5533" indent="0">
              <a:buNone/>
              <a:defRPr sz="1700" b="1"/>
            </a:lvl2pPr>
            <a:lvl3pPr marL="751066" indent="0">
              <a:buNone/>
              <a:defRPr sz="1500" b="1"/>
            </a:lvl3pPr>
            <a:lvl4pPr marL="1126599" indent="0">
              <a:buNone/>
              <a:defRPr sz="1300" b="1"/>
            </a:lvl4pPr>
            <a:lvl5pPr marL="1502132" indent="0">
              <a:buNone/>
              <a:defRPr sz="1300" b="1"/>
            </a:lvl5pPr>
            <a:lvl6pPr marL="1877666" indent="0">
              <a:buNone/>
              <a:defRPr sz="1300" b="1"/>
            </a:lvl6pPr>
            <a:lvl7pPr marL="2253199" indent="0">
              <a:buNone/>
              <a:defRPr sz="1300" b="1"/>
            </a:lvl7pPr>
            <a:lvl8pPr marL="2628732" indent="0">
              <a:buNone/>
              <a:defRPr sz="1300" b="1"/>
            </a:lvl8pPr>
            <a:lvl9pPr marL="3004265" indent="0">
              <a:buNone/>
              <a:defRPr sz="13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5533" indent="0">
              <a:buNone/>
              <a:defRPr sz="1700" b="1"/>
            </a:lvl2pPr>
            <a:lvl3pPr marL="751066" indent="0">
              <a:buNone/>
              <a:defRPr sz="1500" b="1"/>
            </a:lvl3pPr>
            <a:lvl4pPr marL="1126599" indent="0">
              <a:buNone/>
              <a:defRPr sz="1300" b="1"/>
            </a:lvl4pPr>
            <a:lvl5pPr marL="1502132" indent="0">
              <a:buNone/>
              <a:defRPr sz="1300" b="1"/>
            </a:lvl5pPr>
            <a:lvl6pPr marL="1877666" indent="0">
              <a:buNone/>
              <a:defRPr sz="1300" b="1"/>
            </a:lvl6pPr>
            <a:lvl7pPr marL="2253199" indent="0">
              <a:buNone/>
              <a:defRPr sz="1300" b="1"/>
            </a:lvl7pPr>
            <a:lvl8pPr marL="2628732" indent="0">
              <a:buNone/>
              <a:defRPr sz="1300" b="1"/>
            </a:lvl8pPr>
            <a:lvl9pPr marL="3004265" indent="0">
              <a:buNone/>
              <a:defRPr sz="13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75AB-AD3C-4A5E-9B4F-BEBE7FD6AD93}" type="datetime1">
              <a:rPr lang="ru-RU" smtClean="0"/>
              <a:pPr/>
              <a:t>02.03.2023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547665" y="0"/>
            <a:ext cx="7488832" cy="971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9036497" y="2"/>
            <a:ext cx="107504" cy="50777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 userDrawn="1"/>
        </p:nvSpPr>
        <p:spPr>
          <a:xfrm rot="16200000">
            <a:off x="8339098" y="4910098"/>
            <a:ext cx="817273" cy="792533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486388" y="5314916"/>
            <a:ext cx="3392016" cy="304271"/>
          </a:xfrm>
        </p:spPr>
        <p:txBody>
          <a:bodyPr/>
          <a:lstStyle>
            <a:lvl1pPr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pic>
        <p:nvPicPr>
          <p:cNvPr id="16" name="Picture 2" descr="ÐÐ°ÑÑÐ¸Ð½ÐºÐ¸ Ð¿Ð¾ Ð·Ð°Ð¿ÑÐ¾ÑÑ Ð³ÐµÑÐ± ÑÑÐ°ÑÐ¸ÑÑÐ¸ÐºÐ¸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15" y="5143469"/>
            <a:ext cx="432048" cy="49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8" y="5197763"/>
            <a:ext cx="370385" cy="403469"/>
          </a:xfrm>
        </p:spPr>
        <p:txBody>
          <a:bodyPr/>
          <a:lstStyle>
            <a:lvl1pPr>
              <a:defRPr sz="13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Прямоугольный треугольник 13"/>
          <p:cNvSpPr/>
          <p:nvPr userDrawn="1"/>
        </p:nvSpPr>
        <p:spPr>
          <a:xfrm rot="13583529">
            <a:off x="-541935" y="230756"/>
            <a:ext cx="1083870" cy="1041938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106" tIns="37553" rIns="75106" bIns="37553"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E0B3-FC17-4663-8809-3198ECC8B1D1}" type="datetime1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Территориальный орган Федеральной службы государственной статистики по Республике Саха(Якутия)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2795-B5D9-46E9-BD75-931F7B91CD45}" type="datetime1">
              <a:rPr lang="ru-RU" smtClean="0"/>
              <a:pPr/>
              <a:t>02.03.2023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Территориальный орган Федеральной службы государственной статистики по Республике Саха(Якутия)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27543"/>
            <a:ext cx="3008313" cy="968376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27544"/>
            <a:ext cx="5111750" cy="4877594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75533" indent="0">
              <a:buNone/>
              <a:defRPr sz="1000"/>
            </a:lvl2pPr>
            <a:lvl3pPr marL="751066" indent="0">
              <a:buNone/>
              <a:defRPr sz="800"/>
            </a:lvl3pPr>
            <a:lvl4pPr marL="1126599" indent="0">
              <a:buNone/>
              <a:defRPr sz="700"/>
            </a:lvl4pPr>
            <a:lvl5pPr marL="1502132" indent="0">
              <a:buNone/>
              <a:defRPr sz="700"/>
            </a:lvl5pPr>
            <a:lvl6pPr marL="1877666" indent="0">
              <a:buNone/>
              <a:defRPr sz="700"/>
            </a:lvl6pPr>
            <a:lvl7pPr marL="2253199" indent="0">
              <a:buNone/>
              <a:defRPr sz="700"/>
            </a:lvl7pPr>
            <a:lvl8pPr marL="2628732" indent="0">
              <a:buNone/>
              <a:defRPr sz="700"/>
            </a:lvl8pPr>
            <a:lvl9pPr marL="3004265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9D7B-7BDA-413C-AD69-8A87BADBFF9D}" type="datetime1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Территориальный орган Федеральной службы государственной статистики по Республике Саха(Якутия)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4000502"/>
            <a:ext cx="5486400" cy="47228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510646"/>
            <a:ext cx="5486400" cy="3429000"/>
          </a:xfrm>
        </p:spPr>
        <p:txBody>
          <a:bodyPr/>
          <a:lstStyle>
            <a:lvl1pPr marL="0" indent="0">
              <a:buNone/>
              <a:defRPr sz="2600"/>
            </a:lvl1pPr>
            <a:lvl2pPr marL="375533" indent="0">
              <a:buNone/>
              <a:defRPr sz="2300"/>
            </a:lvl2pPr>
            <a:lvl3pPr marL="751066" indent="0">
              <a:buNone/>
              <a:defRPr sz="2000"/>
            </a:lvl3pPr>
            <a:lvl4pPr marL="1126599" indent="0">
              <a:buNone/>
              <a:defRPr sz="1700"/>
            </a:lvl4pPr>
            <a:lvl5pPr marL="1502132" indent="0">
              <a:buNone/>
              <a:defRPr sz="1700"/>
            </a:lvl5pPr>
            <a:lvl6pPr marL="1877666" indent="0">
              <a:buNone/>
              <a:defRPr sz="1700"/>
            </a:lvl6pPr>
            <a:lvl7pPr marL="2253199" indent="0">
              <a:buNone/>
              <a:defRPr sz="1700"/>
            </a:lvl7pPr>
            <a:lvl8pPr marL="2628732" indent="0">
              <a:buNone/>
              <a:defRPr sz="1700"/>
            </a:lvl8pPr>
            <a:lvl9pPr marL="3004265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4472784"/>
            <a:ext cx="5486400" cy="670718"/>
          </a:xfrm>
        </p:spPr>
        <p:txBody>
          <a:bodyPr/>
          <a:lstStyle>
            <a:lvl1pPr marL="0" indent="0">
              <a:buNone/>
              <a:defRPr sz="1100"/>
            </a:lvl1pPr>
            <a:lvl2pPr marL="375533" indent="0">
              <a:buNone/>
              <a:defRPr sz="1000"/>
            </a:lvl2pPr>
            <a:lvl3pPr marL="751066" indent="0">
              <a:buNone/>
              <a:defRPr sz="800"/>
            </a:lvl3pPr>
            <a:lvl4pPr marL="1126599" indent="0">
              <a:buNone/>
              <a:defRPr sz="700"/>
            </a:lvl4pPr>
            <a:lvl5pPr marL="1502132" indent="0">
              <a:buNone/>
              <a:defRPr sz="700"/>
            </a:lvl5pPr>
            <a:lvl6pPr marL="1877666" indent="0">
              <a:buNone/>
              <a:defRPr sz="700"/>
            </a:lvl6pPr>
            <a:lvl7pPr marL="2253199" indent="0">
              <a:buNone/>
              <a:defRPr sz="700"/>
            </a:lvl7pPr>
            <a:lvl8pPr marL="2628732" indent="0">
              <a:buNone/>
              <a:defRPr sz="700"/>
            </a:lvl8pPr>
            <a:lvl9pPr marL="3004265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CF96-C80D-41D6-BF40-87A64CC540BB}" type="datetime1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Территориальный орган Федеральной службы государственной статистики по Республике Саха(Якутия)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28866"/>
            <a:ext cx="8229600" cy="952500"/>
          </a:xfrm>
          <a:prstGeom prst="rect">
            <a:avLst/>
          </a:prstGeom>
        </p:spPr>
        <p:txBody>
          <a:bodyPr vert="horz" lIns="75106" tIns="37553" rIns="75106" bIns="3755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333503"/>
            <a:ext cx="8229600" cy="3771636"/>
          </a:xfrm>
          <a:prstGeom prst="rect">
            <a:avLst/>
          </a:prstGeom>
        </p:spPr>
        <p:txBody>
          <a:bodyPr vert="horz" lIns="75106" tIns="37553" rIns="75106" bIns="3755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5296961"/>
            <a:ext cx="2133600" cy="304271"/>
          </a:xfrm>
          <a:prstGeom prst="rect">
            <a:avLst/>
          </a:prstGeom>
        </p:spPr>
        <p:txBody>
          <a:bodyPr vert="horz" lIns="75106" tIns="37553" rIns="75106" bIns="3755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53C95-1A37-4FB4-B414-6B91901E6D37}" type="datetime1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5296961"/>
            <a:ext cx="2895600" cy="304271"/>
          </a:xfrm>
          <a:prstGeom prst="rect">
            <a:avLst/>
          </a:prstGeom>
        </p:spPr>
        <p:txBody>
          <a:bodyPr vert="horz" lIns="75106" tIns="37553" rIns="75106" bIns="3755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Территориальный орган Федеральной службы государственной статистики по Республике Саха(Якутия)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2" y="5296961"/>
            <a:ext cx="2133600" cy="304271"/>
          </a:xfrm>
          <a:prstGeom prst="rect">
            <a:avLst/>
          </a:prstGeom>
        </p:spPr>
        <p:txBody>
          <a:bodyPr vert="horz" lIns="75106" tIns="37553" rIns="75106" bIns="3755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751066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1650" indent="-281650" algn="l" defTabSz="751066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10241" indent="-234708" algn="l" defTabSz="75106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38833" indent="-187767" algn="l" defTabSz="75106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14366" indent="-187767" algn="l" defTabSz="751066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89899" indent="-187767" algn="l" defTabSz="751066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65432" indent="-187767" algn="l" defTabSz="75106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40965" indent="-187767" algn="l" defTabSz="75106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16498" indent="-187767" algn="l" defTabSz="75106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192031" indent="-187767" algn="l" defTabSz="75106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5533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1066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26599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02132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77666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53199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28732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04265" algn="l" defTabSz="7510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akha.04@gks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742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sz="2900" dirty="0" err="1">
                <a:solidFill>
                  <a:schemeClr val="accent1">
                    <a:lumMod val="50000"/>
                  </a:schemeClr>
                </a:solidFill>
              </a:rPr>
              <a:t>Форма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</a:rPr>
              <a:t>№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 3-Ф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9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2800" dirty="0" smtClean="0"/>
              <a:t>Сведения о просроченной задолженности по заработной плате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33634" y="4343380"/>
            <a:ext cx="6400800" cy="1040453"/>
          </a:xfrm>
        </p:spPr>
        <p:txBody>
          <a:bodyPr/>
          <a:lstStyle/>
          <a:p>
            <a:pPr algn="r"/>
            <a:r>
              <a:rPr lang="ru-RU" dirty="0"/>
              <a:t>Приказ Росстата:</a:t>
            </a:r>
          </a:p>
          <a:p>
            <a:pPr algn="r"/>
            <a:r>
              <a:rPr lang="ru-RU" dirty="0"/>
              <a:t>Об утверждении формы от </a:t>
            </a:r>
            <a:r>
              <a:rPr lang="ru-RU" dirty="0" smtClean="0"/>
              <a:t>29.07.2022 </a:t>
            </a:r>
            <a:r>
              <a:rPr lang="ru-RU" dirty="0" smtClean="0"/>
              <a:t>№ 532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 dirty="0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913284"/>
            <a:ext cx="7797552" cy="420047"/>
          </a:xfrm>
        </p:spPr>
        <p:txBody>
          <a:bodyPr>
            <a:noAutofit/>
          </a:bodyPr>
          <a:lstStyle/>
          <a:p>
            <a:r>
              <a:rPr lang="ru-RU" sz="1500" dirty="0" smtClean="0">
                <a:latin typeface="Arial Narrow" pitchFamily="34" charset="0"/>
              </a:rPr>
              <a:t>Просроченной задолженностью по заработной плате </a:t>
            </a:r>
            <a:r>
              <a:rPr lang="ru-RU" sz="1500" b="1" dirty="0" smtClean="0">
                <a:latin typeface="Arial Narrow" pitchFamily="34" charset="0"/>
              </a:rPr>
              <a:t>считаются фактически начисленные работникам суммы заработной платы, но не выплаченные в срок, установленный коллективным договором или договором на расчетно-кассовое обслуживание, заключенным с банком. </a:t>
            </a:r>
            <a:r>
              <a:rPr lang="ru-RU" sz="1500" dirty="0" smtClean="0">
                <a:latin typeface="Arial Narrow" pitchFamily="34" charset="0"/>
              </a:rPr>
              <a:t>Число дней задержки считается со следующего дня после истечения этого срока. При совпадении дня выплаты с выходным или нерабочим праздничным днем выплата заработной платы производится накануне этого дня.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/>
            </a:r>
            <a:br>
              <a:rPr lang="ru-RU" sz="1500" dirty="0" smtClean="0"/>
            </a:br>
            <a:endParaRPr lang="ru-RU" sz="15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608786"/>
              </p:ext>
            </p:extLst>
          </p:nvPr>
        </p:nvGraphicFramePr>
        <p:xfrm>
          <a:off x="251520" y="1666091"/>
          <a:ext cx="8424936" cy="38557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96544"/>
                <a:gridCol w="3528392"/>
              </a:tblGrid>
              <a:tr h="171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Условие</a:t>
                      </a:r>
                      <a:endParaRPr lang="ru-RU" sz="11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Заполнение формы № 3-Ф</a:t>
                      </a:r>
                      <a:endParaRPr lang="ru-RU" sz="11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2975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 организации в соответствии с коллективным договором срок выплаты заработной платы 26 числа месяца, следующего за отчетным. Таким образом, срок выплаты за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январь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2023 г. – 26.02.2023 г., по состоянию на отчетную дату – 01.03.2023 г. заработная плата за январь не была выплачена. 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 организации по состоянию на 01.03.2023 г. имеется задолженность по заработной плате и отчет по форме № 3-Ф должен быть представлен.</a:t>
                      </a:r>
                      <a:endParaRPr lang="ru-RU" sz="1400" b="0" i="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262975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 организации в соответствии с коллективным договором срок выплаты заработной платы 25 числа месяца, следующего за отчетным. Таким образом, срок выплаты за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январь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2023 г. – 25.02.2023 г. Однако, заработная плата за январь была выплачена только 30.02.2023 г.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 организации по состоянию на 01.03.2023 г. отсутствует задолженность по заработной плате и отчет по форме № 3-Ф не представляется</a:t>
                      </a:r>
                      <a:endParaRPr lang="ru-RU" sz="1400" b="0" i="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118959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 организации в соответствии с коллективным договором срок выплаты заработной платы 15 числа месяца, следующего за отчетным. Таким образом, срок выплаты за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февраль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2023 г. – 15.03.2023 г., по состоянию на отчетную дату – 01.03.2023 г. заработная плата за февраль не была выплачена. 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 организации по состоянию на 01.03.2023 г. отсутствует задолженность по заработной плате и отчет по форме № 3-Ф не представляется.</a:t>
                      </a:r>
                      <a:endParaRPr lang="ru-RU" sz="1400" b="0" i="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23528" y="193204"/>
            <a:ext cx="8568952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 Narrow" pitchFamily="34" charset="0"/>
                <a:ea typeface="+mj-ea"/>
                <a:cs typeface="Arial" pitchFamily="34" charset="0"/>
              </a:rPr>
              <a:t>К </a:t>
            </a:r>
            <a:r>
              <a:rPr lang="ru-RU" b="1" dirty="0" smtClean="0">
                <a:latin typeface="Arial Narrow" pitchFamily="34" charset="0"/>
                <a:ea typeface="+mj-ea"/>
                <a:cs typeface="Arial" pitchFamily="34" charset="0"/>
              </a:rPr>
              <a:t>заработной плате </a:t>
            </a:r>
            <a:r>
              <a:rPr lang="ru-RU" dirty="0" smtClean="0">
                <a:latin typeface="Arial Narrow" pitchFamily="34" charset="0"/>
                <a:ea typeface="+mj-ea"/>
                <a:cs typeface="Arial" pitchFamily="34" charset="0"/>
              </a:rPr>
              <a:t>относятся начисленные организацией (с учетом налога на доходы физических лиц и других удержаний) работникам суммы оплаты труда в денежной и </a:t>
            </a:r>
            <a:r>
              <a:rPr lang="ru-RU" dirty="0" err="1" smtClean="0">
                <a:latin typeface="Arial Narrow" pitchFamily="34" charset="0"/>
                <a:ea typeface="+mj-ea"/>
                <a:cs typeface="Arial" pitchFamily="34" charset="0"/>
              </a:rPr>
              <a:t>неденежной</a:t>
            </a:r>
            <a:r>
              <a:rPr lang="ru-RU" dirty="0" smtClean="0">
                <a:latin typeface="Arial Narrow" pitchFamily="34" charset="0"/>
                <a:ea typeface="+mj-ea"/>
                <a:cs typeface="Arial" pitchFamily="34" charset="0"/>
              </a:rPr>
              <a:t> формах за отработанное и неотработанное время, компенсационные выплаты, связанные с режимом работы и условиями труда, доплаты и надбавки, премии, единовременные поощрительные выплаты, а также оплата питания и проживания, имеющая систематический характер, в соответствии с методологией заполнения показателя фонда заработной платы работников в форме № П-4 «Сведения о численности и заработной плате работников» (указания по заполнению формы утверждены приказом Росстата от 30.11.2022 № 872).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 Narrow" pitchFamily="34" charset="0"/>
                <a:ea typeface="+mj-ea"/>
                <a:cs typeface="Arial" pitchFamily="34" charset="0"/>
              </a:rPr>
              <a:t>В общую сумму просроченной задолженности по заработной плате включаются отпускные за все дни отпуска. 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655544"/>
              </p:ext>
            </p:extLst>
          </p:nvPr>
        </p:nvGraphicFramePr>
        <p:xfrm>
          <a:off x="467544" y="2569468"/>
          <a:ext cx="8352928" cy="1816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76464"/>
                <a:gridCol w="4176464"/>
              </a:tblGrid>
              <a:tr h="216024">
                <a:tc>
                  <a:txBody>
                    <a:bodyPr/>
                    <a:lstStyle/>
                    <a:p>
                      <a:pPr marL="0" algn="ctr" defTabSz="751066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lt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Условие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751066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lt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Заполнение формы № 3-Ф</a:t>
                      </a:r>
                    </a:p>
                  </a:txBody>
                  <a:tcPr marL="68580" marR="68580" marT="0" marB="0"/>
                </a:tc>
              </a:tr>
              <a:tr h="1224136">
                <a:tc>
                  <a:txBody>
                    <a:bodyPr/>
                    <a:lstStyle/>
                    <a:p>
                      <a:pPr marL="0" indent="0" algn="l" defTabSz="751066" rtl="0" eaLnBrk="1" latinLnBrk="0" hangingPunct="1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5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 организации в соответствии с коллективным договором выплата заработной платы производится 15 числа, следующего за отчетным. Иванов И.И. находится в отпуске с 10 февраля 2023 г. Ему были начислены отпускные в феврале 2023 г. Однако, по состоянию на 1 марта 2023 г. выплата его отпускных не была произведена.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751066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Отпускные суммы, начисленные работнику в феврале 2023 г., по состоянию на 01.03.2023 г. считаются просроченной задолженностью по заработной плате и отчет по форме № 3-Ф должен быть представлен.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23528" y="770285"/>
            <a:ext cx="85689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/>
            <a:r>
              <a:rPr lang="ru-RU" dirty="0" smtClean="0">
                <a:latin typeface="Arial Narrow" pitchFamily="34" charset="0"/>
                <a:ea typeface="+mj-ea"/>
                <a:cs typeface="Arial" pitchFamily="34" charset="0"/>
              </a:rPr>
              <a:t>В сумму просроченной задолженности по заработной плате </a:t>
            </a:r>
            <a:r>
              <a:rPr lang="ru-RU" b="1" dirty="0" smtClean="0">
                <a:latin typeface="Arial Narrow" pitchFamily="34" charset="0"/>
                <a:ea typeface="+mj-ea"/>
                <a:cs typeface="Arial" pitchFamily="34" charset="0"/>
              </a:rPr>
              <a:t>не включается задолженность на </a:t>
            </a:r>
            <a:r>
              <a:rPr lang="ru-RU" b="1" dirty="0" err="1" smtClean="0">
                <a:latin typeface="Arial Narrow" pitchFamily="34" charset="0"/>
                <a:ea typeface="+mj-ea"/>
                <a:cs typeface="Arial" pitchFamily="34" charset="0"/>
              </a:rPr>
              <a:t>внутримесячные</a:t>
            </a:r>
            <a:r>
              <a:rPr lang="ru-RU" b="1" dirty="0" smtClean="0">
                <a:latin typeface="Arial Narrow" pitchFamily="34" charset="0"/>
                <a:ea typeface="+mj-ea"/>
                <a:cs typeface="Arial" pitchFamily="34" charset="0"/>
              </a:rPr>
              <a:t> даты</a:t>
            </a:r>
            <a:r>
              <a:rPr lang="ru-RU" dirty="0" smtClean="0">
                <a:latin typeface="Arial Narrow" pitchFamily="34" charset="0"/>
                <a:ea typeface="+mj-ea"/>
                <a:cs typeface="Arial" pitchFamily="34" charset="0"/>
              </a:rPr>
              <a:t>. В эту сумму не включается также сумма задолженности за какой-либо период времени по налогу на доходы физических лиц, если задолженность организации по заработной плате перед работниками за этот период ликвидирована. 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766671"/>
              </p:ext>
            </p:extLst>
          </p:nvPr>
        </p:nvGraphicFramePr>
        <p:xfrm>
          <a:off x="467544" y="2353444"/>
          <a:ext cx="8352928" cy="1816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76464"/>
                <a:gridCol w="4176464"/>
              </a:tblGrid>
              <a:tr h="216024">
                <a:tc>
                  <a:txBody>
                    <a:bodyPr/>
                    <a:lstStyle/>
                    <a:p>
                      <a:pPr marL="0" algn="ctr" defTabSz="751066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lt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Условие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751066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lt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Заполнение формы № 3-Ф</a:t>
                      </a:r>
                    </a:p>
                  </a:txBody>
                  <a:tcPr marL="68580" marR="68580" marT="0" marB="0"/>
                </a:tc>
              </a:tr>
              <a:tr h="1224136">
                <a:tc>
                  <a:txBody>
                    <a:bodyPr/>
                    <a:lstStyle/>
                    <a:p>
                      <a:pPr marL="0" indent="0" algn="l" defTabSz="751066" rtl="0" eaLnBrk="1" latinLnBrk="0" hangingPunct="1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5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 организации в соответствии с коллективным договором выплата заработной платы производится два раза в месяц по следующим датам – 20 числа (аванс) и 15 числа, следующего за отчетным. Работникам организации по состоянию на 01.03.2023</a:t>
                      </a:r>
                      <a:r>
                        <a:rPr lang="ru-RU" sz="1500" b="0" i="0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г.</a:t>
                      </a:r>
                      <a:r>
                        <a:rPr lang="ru-RU" sz="15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 не выплачен аванс за работу в феврале (срок выплаты которого – 20.02.2023 г.).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751066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Задолженность на </a:t>
                      </a:r>
                      <a:r>
                        <a:rPr lang="ru-RU" sz="1500" b="0" i="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внутримесячные</a:t>
                      </a:r>
                      <a:r>
                        <a:rPr lang="ru-RU" sz="15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даты  по состоянию на 01.03.2023 г. не отражается  в отчете по форме № 3-Ф.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95536" y="265212"/>
            <a:ext cx="85689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/>
            <a:r>
              <a:rPr lang="ru-RU" dirty="0" smtClean="0">
                <a:latin typeface="Arial Narrow" pitchFamily="34" charset="0"/>
                <a:ea typeface="+mj-ea"/>
                <a:cs typeface="Arial" pitchFamily="34" charset="0"/>
              </a:rPr>
              <a:t>В </a:t>
            </a:r>
            <a:r>
              <a:rPr lang="ru-RU" b="1" dirty="0" smtClean="0">
                <a:latin typeface="Arial Narrow" pitchFamily="34" charset="0"/>
                <a:ea typeface="+mj-ea"/>
                <a:cs typeface="Arial" pitchFamily="34" charset="0"/>
              </a:rPr>
              <a:t>численности работников, перед которыми организация имеет просроченную задолженность по заработной плате</a:t>
            </a:r>
            <a:r>
              <a:rPr lang="ru-RU" dirty="0" smtClean="0">
                <a:latin typeface="Arial Narrow" pitchFamily="34" charset="0"/>
                <a:ea typeface="+mj-ea"/>
                <a:cs typeface="Arial" pitchFamily="34" charset="0"/>
              </a:rPr>
              <a:t>, учитывается численность работников (списочного и </a:t>
            </a:r>
            <a:r>
              <a:rPr lang="ru-RU" dirty="0" err="1" smtClean="0">
                <a:latin typeface="Arial Narrow" pitchFamily="34" charset="0"/>
                <a:ea typeface="+mj-ea"/>
                <a:cs typeface="Arial" pitchFamily="34" charset="0"/>
              </a:rPr>
              <a:t>несписочного</a:t>
            </a:r>
            <a:r>
              <a:rPr lang="ru-RU" dirty="0" smtClean="0">
                <a:latin typeface="Arial Narrow" pitchFamily="34" charset="0"/>
                <a:ea typeface="+mj-ea"/>
                <a:cs typeface="Arial" pitchFamily="34" charset="0"/>
              </a:rPr>
              <a:t> состава, включая внешних совместителей, работавших по договорам гражданско-правового характера, а также уволенных работников) перед которыми имеется просроченная задолженность по заработной плате.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571641"/>
              </p:ext>
            </p:extLst>
          </p:nvPr>
        </p:nvGraphicFramePr>
        <p:xfrm>
          <a:off x="395536" y="1273324"/>
          <a:ext cx="8352928" cy="38164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12368"/>
                <a:gridCol w="5040560"/>
              </a:tblGrid>
              <a:tr h="223726">
                <a:tc>
                  <a:txBody>
                    <a:bodyPr/>
                    <a:lstStyle/>
                    <a:p>
                      <a:pPr marL="0" algn="ctr" defTabSz="751066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lt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Условие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751066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lt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Заполнение формы № 3-Ф</a:t>
                      </a:r>
                    </a:p>
                  </a:txBody>
                  <a:tcPr marL="68580" marR="68580" marT="0" marB="0"/>
                </a:tc>
              </a:tr>
              <a:tr h="2296554">
                <a:tc>
                  <a:txBody>
                    <a:bodyPr/>
                    <a:lstStyle/>
                    <a:p>
                      <a:pPr marL="0" indent="0" algn="l" defTabSz="751066" rtl="0" eaLnBrk="1" latinLnBrk="0" hangingPunct="1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20 февраля 2023 г. в связи с сокращением штата работников организации были уволены 15 человек. По состоянию на 1 марта 2023 г. не выплачены суммы, начисленные за работу в феврале 2023 г., денежная компенсация за неиспользованный отпуск, а также выходное пособие при расторжении трудового договора. При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этом в соответствии с коллективным договором выплата заработной платы производится 15 числа, следующего за отчетным, т.е. за февраль 2023 г. – 15 марта 2023 г.</a:t>
                      </a:r>
                      <a:endParaRPr lang="ru-RU" sz="1200" b="0" i="0" kern="120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751066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 организации по состоянию на 01.03.2023 г. имеется задолженность по заработной плате и отчет по форме № 3-Ф должен быть представлен в части задолженности за отработанное время, денежной компенсации за неиспользованный отпуск.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В соответствии  со ст.140 Трудового кодекса Российской Федерации при прекращении трудового договора выплата всех сумм, причитающихся работнику от работодателя, производится в день увольнения. Выходное пособие при расторжении договора не включается в фонд заработной платы (относится к выплатам социального характера) и не подлежит отражению по форме № 3-ф.</a:t>
                      </a:r>
                      <a:endParaRPr lang="ru-RU" sz="1400" b="0" i="0" kern="120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96144">
                <a:tc>
                  <a:txBody>
                    <a:bodyPr/>
                    <a:lstStyle/>
                    <a:p>
                      <a:pPr marL="0" indent="0" algn="l" defTabSz="751066" rtl="0" eaLnBrk="1" latinLnBrk="0" hangingPunct="1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Организация привлекала в июле 2023 г. по договорам гражданско-правового характера работников по тушению лесных пожаров. Однако, из-за отсутствия финансирования из бюджета выплаты не были произведены в срок, указанный в договорах (15 августа 2023 г.).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751066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После истечения срока выплаты в организации имеется задолженность по заработной плате и отчет по форме № 3-Ф должен быть представлен в следующую отчетную дату (по состоянию на 01.09.2023 г.). При этом должны быть заполнены строки 03-06 «Просроченная задолженность из-за несвоевременного получения денежных средств из бюджетов».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Территориальный орган</a:t>
            </a:r>
          </a:p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Федеральной службы государственной статистики</a:t>
            </a:r>
          </a:p>
          <a:p>
            <a:pPr algn="l"/>
            <a:r>
              <a:rPr lang="ru-RU" smtClean="0">
                <a:latin typeface="Arial" pitchFamily="34" charset="0"/>
                <a:cs typeface="Arial" pitchFamily="34" charset="0"/>
              </a:rPr>
              <a:t>по Республике Саха(Якутия)</a:t>
            </a:r>
          </a:p>
          <a:p>
            <a:endParaRPr lang="ru-RU" sz="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3528" y="539453"/>
            <a:ext cx="856895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/>
            <a:r>
              <a:rPr lang="ru-RU" dirty="0" smtClean="0">
                <a:latin typeface="Arial Narrow" pitchFamily="34" charset="0"/>
                <a:ea typeface="+mj-ea"/>
                <a:cs typeface="Arial" pitchFamily="34" charset="0"/>
              </a:rPr>
              <a:t>В соответствии с разъяснениями Федеральной службы по труду и занятости (</a:t>
            </a:r>
            <a:r>
              <a:rPr lang="ru-RU" dirty="0" err="1" smtClean="0">
                <a:latin typeface="Arial Narrow" pitchFamily="34" charset="0"/>
                <a:ea typeface="+mj-ea"/>
                <a:cs typeface="Arial" pitchFamily="34" charset="0"/>
              </a:rPr>
              <a:t>Роструда</a:t>
            </a:r>
            <a:r>
              <a:rPr lang="ru-RU" dirty="0" smtClean="0">
                <a:latin typeface="Arial Narrow" pitchFamily="34" charset="0"/>
                <a:ea typeface="+mj-ea"/>
                <a:cs typeface="Arial" pitchFamily="34" charset="0"/>
              </a:rPr>
              <a:t>) вознаграждение конкурсного управляющего, а также оплата услуг лиц, привлекаемых на договорной основе и не состоящих в трудовых отношениях с должником, не подлежат включению в общую сумму задолженности по заработной плате предприятия. Включению в общую сумму задолженности по заработной плате организации подлежит оплата труда работников, находящихся в штате должника и продолжающих деятельность в период конкурсного производства (текущая задолженность).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841340"/>
              </p:ext>
            </p:extLst>
          </p:nvPr>
        </p:nvGraphicFramePr>
        <p:xfrm>
          <a:off x="467544" y="2353444"/>
          <a:ext cx="8352928" cy="20448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76464"/>
                <a:gridCol w="4176464"/>
              </a:tblGrid>
              <a:tr h="216024">
                <a:tc>
                  <a:txBody>
                    <a:bodyPr/>
                    <a:lstStyle/>
                    <a:p>
                      <a:pPr marL="0" algn="ctr" defTabSz="751066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lt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Условие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751066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lt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Заполнение формы № 3-Ф</a:t>
                      </a:r>
                    </a:p>
                  </a:txBody>
                  <a:tcPr marL="68580" marR="68580" marT="0" marB="0"/>
                </a:tc>
              </a:tr>
              <a:tr h="1224136">
                <a:tc>
                  <a:txBody>
                    <a:bodyPr/>
                    <a:lstStyle/>
                    <a:p>
                      <a:pPr marL="0" indent="0" algn="l" defTabSz="751066" rtl="0" eaLnBrk="1" latinLnBrk="0" hangingPunct="1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5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Организация с декабря 2022 г. является банкротом, введено конкурсное производство. По состоянию на 1 марта 2023 г. имеется задолженность по выплате заработной платы перед уволенными работниками.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751066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В организации по состоянию на 01.03.2023 г. имеется задолженность по заработной плате и отчет по форме </a:t>
                      </a:r>
                      <a:br>
                        <a:rPr lang="ru-RU" sz="15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</a:br>
                      <a:r>
                        <a:rPr lang="ru-RU" sz="15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№ 3-Ф должен быть представлен. При этом в соответствии с разъяснениями Федеральной службы по труду и занятости вознаграждение конкурсного управляющего не подлежит включению в общую сумму задолженности по заработной плате предприятия.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B31D9F6-BD45-453C-805C-97AB57D02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E819A83-CF93-4D9F-8ACE-410745A3305E}"/>
              </a:ext>
            </a:extLst>
          </p:cNvPr>
          <p:cNvSpPr/>
          <p:nvPr/>
        </p:nvSpPr>
        <p:spPr>
          <a:xfrm>
            <a:off x="1763688" y="697260"/>
            <a:ext cx="5688632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вопросам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заполнения, представления, сдачи отчетов  форме № 3-Ф обращаться 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отдел статистики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труда, образования, науки и инноваций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т. (4112)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42-33-31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Мальцева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Саргылана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Иннокентьевна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Электронная почта отдела</a:t>
            </a:r>
          </a:p>
          <a:p>
            <a:pPr algn="ctr">
              <a:buFont typeface="Wingdings 3" pitchFamily="18" charset="2"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sakha.0</a:t>
            </a:r>
            <a:r>
              <a:rPr lang="ru-RU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2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@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gks.ru</a:t>
            </a:r>
            <a:endParaRPr lang="ru-RU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Сайт Саха(Якутия)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Font typeface="Wingdings 3" pitchFamily="18" charset="2"/>
              <a:buNone/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sakha.gks.ru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23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</TotalTime>
  <Words>1163</Words>
  <Application>Microsoft Office PowerPoint</Application>
  <PresentationFormat>Экран (16:10)</PresentationFormat>
  <Paragraphs>69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Форма № 3-Ф «Сведения о просроченной задолженности по заработной плате»  </vt:lpstr>
      <vt:lpstr>Просроченной задолженностью по заработной плате считаются фактически начисленные работникам суммы заработной платы, но не выплаченные в срок, установленный коллективным договором или договором на расчетно-кассовое обслуживание, заключенным с банком. Число дней задержки считается со следующего дня после истечения этого срока. При совпадении дня выплаты с выходным или нерабочим праздничным днем выплата заработной платы производится накануне этого дня.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Стрекаловская М. В.</dc:creator>
  <cp:lastModifiedBy>P14_TihonovaVA</cp:lastModifiedBy>
  <cp:revision>354</cp:revision>
  <dcterms:created xsi:type="dcterms:W3CDTF">2019-09-06T00:24:23Z</dcterms:created>
  <dcterms:modified xsi:type="dcterms:W3CDTF">2023-03-02T08:48:00Z</dcterms:modified>
</cp:coreProperties>
</file>